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9" r:id="rId3"/>
    <p:sldId id="334" r:id="rId4"/>
    <p:sldId id="335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6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62" autoAdjust="0"/>
    <p:restoredTop sz="94660"/>
  </p:normalViewPr>
  <p:slideViewPr>
    <p:cSldViewPr snapToGrid="0">
      <p:cViewPr varScale="1">
        <p:scale>
          <a:sx n="83" d="100"/>
          <a:sy n="83" d="100"/>
        </p:scale>
        <p:origin x="53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13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182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8687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882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511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8907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056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176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3611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852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425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21DD5-906A-4DFC-AC10-5C16A8A29E8A}" type="datetimeFigureOut">
              <a:rPr lang="ko-KR" altLang="en-US" smtClean="0"/>
              <a:t>2018-10-31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7BC9F-2E13-4CA0-BAEB-6D905360A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424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8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16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6105844" y="1271274"/>
            <a:ext cx="588438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+mn-ea"/>
              </a:rPr>
              <a:t># </a:t>
            </a:r>
            <a:r>
              <a:rPr lang="ko-KR" altLang="en-US" sz="1600" dirty="0" smtClean="0">
                <a:latin typeface="+mn-ea"/>
              </a:rPr>
              <a:t>좌측 박스에서 </a:t>
            </a:r>
            <a:r>
              <a:rPr lang="en-US" altLang="ko-KR" sz="1600" dirty="0" smtClean="0">
                <a:latin typeface="+mn-ea"/>
              </a:rPr>
              <a:t>[</a:t>
            </a:r>
            <a:r>
              <a:rPr lang="ko-KR" altLang="en-US" sz="1600" dirty="0" smtClean="0">
                <a:latin typeface="+mn-ea"/>
              </a:rPr>
              <a:t>조합</a:t>
            </a:r>
            <a:r>
              <a:rPr lang="en-US" altLang="ko-KR" sz="1600" dirty="0" smtClean="0">
                <a:latin typeface="+mn-ea"/>
              </a:rPr>
              <a:t>] </a:t>
            </a:r>
            <a:r>
              <a:rPr lang="ko-KR" altLang="en-US" sz="1600" dirty="0" smtClean="0">
                <a:latin typeface="+mn-ea"/>
              </a:rPr>
              <a:t>탭을 클릭하면</a:t>
            </a:r>
            <a:endParaRPr lang="en-US" altLang="ko-KR" sz="1600" dirty="0" smtClean="0">
              <a:latin typeface="+mn-ea"/>
            </a:endParaRPr>
          </a:p>
          <a:p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</a:t>
            </a:r>
            <a:r>
              <a:rPr lang="ko-KR" altLang="en-US" sz="1600" dirty="0" smtClean="0">
                <a:latin typeface="+mn-ea"/>
              </a:rPr>
              <a:t>우측 박스의 내용은 자동으로 </a:t>
            </a:r>
            <a:r>
              <a:rPr lang="en-US" altLang="ko-KR" sz="1600" dirty="0" smtClean="0">
                <a:latin typeface="+mn-ea"/>
              </a:rPr>
              <a:t>“</a:t>
            </a:r>
            <a:r>
              <a:rPr lang="ko-KR" altLang="en-US" sz="1600" dirty="0" smtClean="0">
                <a:latin typeface="+mn-ea"/>
              </a:rPr>
              <a:t>조각</a:t>
            </a:r>
            <a:r>
              <a:rPr lang="en-US" altLang="ko-KR" sz="1600" dirty="0" smtClean="0">
                <a:latin typeface="+mn-ea"/>
              </a:rPr>
              <a:t>”</a:t>
            </a:r>
            <a:r>
              <a:rPr lang="ko-KR" altLang="en-US" sz="1600" dirty="0" smtClean="0">
                <a:latin typeface="+mn-ea"/>
              </a:rPr>
              <a:t>을 보여준다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endParaRPr lang="en-US" altLang="ko-KR" sz="1600" dirty="0">
              <a:latin typeface="+mn-ea"/>
            </a:endParaRPr>
          </a:p>
          <a:p>
            <a:r>
              <a:rPr lang="en-US" altLang="ko-KR" sz="1600" dirty="0" smtClean="0">
                <a:latin typeface="+mn-ea"/>
              </a:rPr>
              <a:t># </a:t>
            </a:r>
            <a:r>
              <a:rPr lang="ko-KR" altLang="en-US" sz="1600" dirty="0" smtClean="0">
                <a:latin typeface="+mn-ea"/>
              </a:rPr>
              <a:t>좌측은 조각을 올릴 수 있는 </a:t>
            </a:r>
            <a:r>
              <a:rPr lang="en-US" altLang="ko-KR" sz="1600" dirty="0" smtClean="0">
                <a:latin typeface="+mn-ea"/>
              </a:rPr>
              <a:t>4</a:t>
            </a:r>
            <a:r>
              <a:rPr lang="ko-KR" altLang="en-US" sz="1600" dirty="0" smtClean="0">
                <a:latin typeface="+mn-ea"/>
              </a:rPr>
              <a:t>개의 칸이 있다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“</a:t>
            </a:r>
            <a:r>
              <a:rPr lang="ko-KR" altLang="en-US" sz="1600" dirty="0" smtClean="0">
                <a:latin typeface="+mn-ea"/>
              </a:rPr>
              <a:t>조합주문서</a:t>
            </a:r>
            <a:r>
              <a:rPr lang="en-US" altLang="ko-KR" sz="1600" dirty="0" smtClean="0">
                <a:latin typeface="+mn-ea"/>
              </a:rPr>
              <a:t>”</a:t>
            </a:r>
            <a:r>
              <a:rPr lang="ko-KR" altLang="en-US" sz="1600" dirty="0" smtClean="0">
                <a:latin typeface="+mn-ea"/>
              </a:rPr>
              <a:t>는 자동으로 들어가 있다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endParaRPr lang="en-US" altLang="ko-KR" sz="1600" dirty="0">
              <a:latin typeface="+mn-ea"/>
            </a:endParaRPr>
          </a:p>
          <a:p>
            <a:r>
              <a:rPr lang="en-US" altLang="ko-KR" sz="1600" dirty="0" smtClean="0">
                <a:latin typeface="+mn-ea"/>
              </a:rPr>
              <a:t># </a:t>
            </a:r>
            <a:r>
              <a:rPr lang="ko-KR" altLang="en-US" sz="1600" dirty="0" smtClean="0">
                <a:latin typeface="+mn-ea"/>
              </a:rPr>
              <a:t>나무 상의 조각 </a:t>
            </a:r>
            <a:r>
              <a:rPr lang="en-US" altLang="ko-KR" sz="1600" dirty="0" smtClean="0">
                <a:latin typeface="+mn-ea"/>
              </a:rPr>
              <a:t>A</a:t>
            </a:r>
            <a:r>
              <a:rPr lang="ko-KR" altLang="en-US" sz="1600" dirty="0" smtClean="0">
                <a:latin typeface="+mn-ea"/>
              </a:rPr>
              <a:t>가 올라가 있을 경우</a:t>
            </a:r>
            <a:r>
              <a:rPr lang="en-US" altLang="ko-KR" sz="1600" dirty="0" smtClean="0">
                <a:latin typeface="+mn-ea"/>
              </a:rPr>
              <a:t>, </a:t>
            </a:r>
          </a:p>
          <a:p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</a:t>
            </a:r>
            <a:r>
              <a:rPr lang="ko-KR" altLang="en-US" sz="1600" dirty="0" smtClean="0">
                <a:latin typeface="+mn-ea"/>
              </a:rPr>
              <a:t>나무 상의 조각 </a:t>
            </a:r>
            <a:r>
              <a:rPr lang="en-US" altLang="ko-KR" sz="1600" dirty="0" smtClean="0">
                <a:latin typeface="+mn-ea"/>
              </a:rPr>
              <a:t>B,C,D </a:t>
            </a:r>
            <a:r>
              <a:rPr lang="ko-KR" altLang="en-US" sz="1600" dirty="0" smtClean="0">
                <a:latin typeface="+mn-ea"/>
              </a:rPr>
              <a:t>외에 올릴 수가 없다</a:t>
            </a:r>
            <a:r>
              <a:rPr lang="en-US" altLang="ko-KR" sz="1600" dirty="0" smtClean="0">
                <a:latin typeface="+mn-ea"/>
              </a:rPr>
              <a:t>. </a:t>
            </a:r>
          </a:p>
          <a:p>
            <a:r>
              <a:rPr lang="en-US" altLang="ko-KR" sz="1600" dirty="0" smtClean="0">
                <a:latin typeface="+mn-ea"/>
              </a:rPr>
              <a:t>  (</a:t>
            </a:r>
            <a:r>
              <a:rPr lang="ko-KR" altLang="en-US" sz="1600" dirty="0" smtClean="0">
                <a:latin typeface="+mn-ea"/>
              </a:rPr>
              <a:t>올리려면 나무 상의 </a:t>
            </a:r>
            <a:r>
              <a:rPr lang="en-US" altLang="ko-KR" sz="1600" dirty="0" smtClean="0">
                <a:latin typeface="+mn-ea"/>
              </a:rPr>
              <a:t>A</a:t>
            </a:r>
            <a:r>
              <a:rPr lang="ko-KR" altLang="en-US" sz="1600" dirty="0" smtClean="0">
                <a:latin typeface="+mn-ea"/>
              </a:rPr>
              <a:t>를 내려야 함</a:t>
            </a:r>
            <a:r>
              <a:rPr lang="en-US" altLang="ko-KR" sz="1600" dirty="0" smtClean="0">
                <a:latin typeface="+mn-ea"/>
              </a:rPr>
              <a:t>.)</a:t>
            </a:r>
          </a:p>
          <a:p>
            <a:endParaRPr lang="en-US" altLang="ko-KR" sz="1600" dirty="0">
              <a:latin typeface="+mn-ea"/>
            </a:endParaRPr>
          </a:p>
          <a:p>
            <a:r>
              <a:rPr lang="en-US" altLang="ko-KR" sz="1600" dirty="0" smtClean="0">
                <a:latin typeface="+mn-ea"/>
              </a:rPr>
              <a:t># “</a:t>
            </a:r>
            <a:r>
              <a:rPr lang="ko-KR" altLang="en-US" sz="1600" dirty="0" smtClean="0">
                <a:latin typeface="+mn-ea"/>
              </a:rPr>
              <a:t>조합주문서</a:t>
            </a:r>
            <a:r>
              <a:rPr lang="en-US" altLang="ko-KR" sz="1600" dirty="0" smtClean="0">
                <a:latin typeface="+mn-ea"/>
              </a:rPr>
              <a:t>”</a:t>
            </a:r>
            <a:r>
              <a:rPr lang="ko-KR" altLang="en-US" sz="1600" dirty="0" smtClean="0">
                <a:latin typeface="+mn-ea"/>
              </a:rPr>
              <a:t>가 없을 경우</a:t>
            </a:r>
            <a:r>
              <a:rPr lang="en-US" altLang="ko-KR" sz="1600" dirty="0" smtClean="0">
                <a:latin typeface="+mn-ea"/>
              </a:rPr>
              <a:t>: </a:t>
            </a:r>
          </a:p>
          <a:p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       “</a:t>
            </a:r>
            <a:r>
              <a:rPr lang="ko-KR" altLang="en-US" sz="1600" dirty="0" smtClean="0">
                <a:latin typeface="+mn-ea"/>
              </a:rPr>
              <a:t>필요한 조합주문서가 부족합니다</a:t>
            </a:r>
            <a:r>
              <a:rPr lang="en-US" altLang="ko-KR" sz="1600" dirty="0" smtClean="0">
                <a:latin typeface="+mn-ea"/>
              </a:rPr>
              <a:t>.” </a:t>
            </a:r>
            <a:r>
              <a:rPr lang="ko-KR" altLang="en-US" sz="1600" dirty="0" smtClean="0">
                <a:latin typeface="+mn-ea"/>
              </a:rPr>
              <a:t>라는 창이 뜬다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endParaRPr lang="en-US" altLang="ko-KR" sz="1600" dirty="0">
              <a:latin typeface="+mn-ea"/>
            </a:endParaRPr>
          </a:p>
          <a:p>
            <a:r>
              <a:rPr lang="en-US" altLang="ko-KR" sz="1600" dirty="0" smtClean="0">
                <a:latin typeface="+mn-ea"/>
              </a:rPr>
              <a:t>             # </a:t>
            </a:r>
            <a:r>
              <a:rPr lang="ko-KR" altLang="en-US" sz="1600" dirty="0" smtClean="0">
                <a:latin typeface="+mn-ea"/>
              </a:rPr>
              <a:t>조합 성공 확률</a:t>
            </a:r>
            <a:r>
              <a:rPr lang="en-US" altLang="ko-KR" sz="1600" dirty="0" smtClean="0">
                <a:latin typeface="+mn-ea"/>
              </a:rPr>
              <a:t>-1% , </a:t>
            </a:r>
            <a:r>
              <a:rPr lang="ko-KR" altLang="en-US" sz="1600" dirty="0" smtClean="0">
                <a:latin typeface="+mn-ea"/>
              </a:rPr>
              <a:t>실패 시 조각 소멸</a:t>
            </a:r>
            <a:r>
              <a:rPr lang="en-US" altLang="ko-KR" sz="1600" dirty="0" smtClean="0">
                <a:latin typeface="+mn-ea"/>
              </a:rPr>
              <a:t>-99%</a:t>
            </a:r>
          </a:p>
          <a:p>
            <a:endParaRPr lang="en-US" altLang="ko-KR" sz="1600" dirty="0">
              <a:latin typeface="+mn-ea"/>
            </a:endParaRPr>
          </a:p>
          <a:p>
            <a:r>
              <a:rPr lang="en-US" altLang="ko-KR" sz="1600" dirty="0" smtClean="0">
                <a:latin typeface="+mn-ea"/>
              </a:rPr>
              <a:t>             ※</a:t>
            </a:r>
            <a:r>
              <a:rPr lang="ko-KR" altLang="en-US" sz="1600" dirty="0" smtClean="0">
                <a:latin typeface="+mn-ea"/>
              </a:rPr>
              <a:t>조각을 올리지 않으면 </a:t>
            </a:r>
            <a:r>
              <a:rPr lang="en-US" altLang="ko-KR" sz="1600" dirty="0" smtClean="0">
                <a:latin typeface="+mn-ea"/>
              </a:rPr>
              <a:t>“</a:t>
            </a:r>
            <a:r>
              <a:rPr lang="ko-KR" altLang="en-US" sz="1600" dirty="0" smtClean="0">
                <a:latin typeface="+mn-ea"/>
              </a:rPr>
              <a:t>조각을 채워주세요</a:t>
            </a:r>
            <a:r>
              <a:rPr lang="en-US" altLang="ko-KR" sz="1600" dirty="0" smtClean="0">
                <a:latin typeface="+mn-ea"/>
              </a:rPr>
              <a:t>.” </a:t>
            </a:r>
            <a:r>
              <a:rPr lang="ko-KR" altLang="en-US" sz="1600" dirty="0" smtClean="0">
                <a:latin typeface="+mn-ea"/>
              </a:rPr>
              <a:t>팝업</a:t>
            </a:r>
            <a:r>
              <a:rPr lang="en-US" altLang="ko-KR" sz="1600" dirty="0" smtClean="0">
                <a:latin typeface="+mn-ea"/>
              </a:rPr>
              <a:t>!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82" y="1271274"/>
            <a:ext cx="4836500" cy="282420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31652" r="58031" b="83991"/>
          <a:stretch/>
        </p:blipFill>
        <p:spPr>
          <a:xfrm>
            <a:off x="538320" y="260575"/>
            <a:ext cx="731519" cy="63852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08910" y="529765"/>
            <a:ext cx="122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mtClean="0">
                <a:latin typeface="+mn-ea"/>
              </a:rPr>
              <a:t>[</a:t>
            </a:r>
            <a:r>
              <a:rPr lang="ko-KR" altLang="en-US" b="1" smtClean="0">
                <a:latin typeface="+mn-ea"/>
              </a:rPr>
              <a:t>조합</a:t>
            </a:r>
            <a:r>
              <a:rPr lang="en-US" altLang="ko-KR" b="1" smtClean="0">
                <a:latin typeface="+mn-ea"/>
              </a:rPr>
              <a:t>]</a:t>
            </a:r>
            <a:endParaRPr lang="ko-KR" altLang="en-US" b="1" dirty="0">
              <a:latin typeface="+mn-ea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20" y="3827588"/>
            <a:ext cx="3656784" cy="2135329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709" y="4035333"/>
            <a:ext cx="3852401" cy="224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43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6246180" y="1288857"/>
            <a:ext cx="594582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+mn-ea"/>
              </a:rPr>
              <a:t># </a:t>
            </a:r>
            <a:r>
              <a:rPr lang="ko-KR" altLang="en-US" sz="1600" dirty="0" smtClean="0">
                <a:latin typeface="+mn-ea"/>
              </a:rPr>
              <a:t>좌측 박스에서 </a:t>
            </a:r>
            <a:r>
              <a:rPr lang="en-US" altLang="ko-KR" sz="1600" dirty="0" smtClean="0">
                <a:latin typeface="+mn-ea"/>
              </a:rPr>
              <a:t>[</a:t>
            </a:r>
            <a:r>
              <a:rPr lang="ko-KR" altLang="en-US" sz="1600" dirty="0" smtClean="0">
                <a:latin typeface="+mn-ea"/>
              </a:rPr>
              <a:t>초월</a:t>
            </a:r>
            <a:r>
              <a:rPr lang="en-US" altLang="ko-KR" sz="1600" dirty="0" smtClean="0">
                <a:latin typeface="+mn-ea"/>
              </a:rPr>
              <a:t>] </a:t>
            </a:r>
            <a:r>
              <a:rPr lang="ko-KR" altLang="en-US" sz="1600" dirty="0" smtClean="0">
                <a:latin typeface="+mn-ea"/>
              </a:rPr>
              <a:t>탭을 클릭하면</a:t>
            </a:r>
            <a:endParaRPr lang="en-US" altLang="ko-KR" sz="1600" dirty="0" smtClean="0">
              <a:latin typeface="+mn-ea"/>
            </a:endParaRPr>
          </a:p>
          <a:p>
            <a:r>
              <a:rPr lang="en-US" altLang="ko-KR" sz="1600">
                <a:latin typeface="+mn-ea"/>
              </a:rPr>
              <a:t> </a:t>
            </a:r>
            <a:r>
              <a:rPr lang="en-US" altLang="ko-KR" sz="1600" smtClean="0">
                <a:latin typeface="+mn-ea"/>
              </a:rPr>
              <a:t> </a:t>
            </a:r>
            <a:r>
              <a:rPr lang="ko-KR" altLang="en-US" sz="1600" dirty="0" smtClean="0">
                <a:latin typeface="+mn-ea"/>
              </a:rPr>
              <a:t>우측 박스의 내용은 자동으로 </a:t>
            </a:r>
            <a:r>
              <a:rPr lang="en-US" altLang="ko-KR" sz="1600" dirty="0" smtClean="0">
                <a:latin typeface="+mn-ea"/>
              </a:rPr>
              <a:t>“</a:t>
            </a:r>
            <a:r>
              <a:rPr lang="ko-KR" altLang="en-US" sz="1600" dirty="0" smtClean="0">
                <a:latin typeface="+mn-ea"/>
              </a:rPr>
              <a:t>의상</a:t>
            </a:r>
            <a:r>
              <a:rPr lang="en-US" altLang="ko-KR" sz="1600" dirty="0" smtClean="0">
                <a:latin typeface="+mn-ea"/>
              </a:rPr>
              <a:t>”</a:t>
            </a:r>
            <a:r>
              <a:rPr lang="ko-KR" altLang="en-US" sz="1600" dirty="0" smtClean="0">
                <a:latin typeface="+mn-ea"/>
              </a:rPr>
              <a:t>을 보여준다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endParaRPr lang="en-US" altLang="ko-KR" sz="1600" dirty="0">
              <a:latin typeface="+mn-ea"/>
            </a:endParaRPr>
          </a:p>
          <a:p>
            <a:r>
              <a:rPr lang="en-US" altLang="ko-KR" sz="1600" dirty="0" smtClean="0">
                <a:latin typeface="+mn-ea"/>
              </a:rPr>
              <a:t># </a:t>
            </a:r>
            <a:r>
              <a:rPr lang="ko-KR" altLang="en-US" sz="1600" dirty="0" smtClean="0">
                <a:latin typeface="+mn-ea"/>
              </a:rPr>
              <a:t>좌측은 티타늄 등급 미만의 의상을 올릴 수 있는 칸이 있다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r>
              <a:rPr lang="en-US" altLang="ko-KR" sz="1600">
                <a:latin typeface="+mn-ea"/>
              </a:rPr>
              <a:t> </a:t>
            </a:r>
            <a:r>
              <a:rPr lang="en-US" altLang="ko-KR" sz="1600" smtClean="0">
                <a:latin typeface="+mn-ea"/>
              </a:rPr>
              <a:t>  “</a:t>
            </a:r>
            <a:r>
              <a:rPr lang="ko-KR" altLang="en-US" sz="1600" dirty="0" err="1" smtClean="0">
                <a:latin typeface="+mn-ea"/>
              </a:rPr>
              <a:t>초월주문서</a:t>
            </a:r>
            <a:r>
              <a:rPr lang="en-US" altLang="ko-KR" sz="1600" dirty="0" smtClean="0">
                <a:latin typeface="+mn-ea"/>
              </a:rPr>
              <a:t>”</a:t>
            </a:r>
            <a:r>
              <a:rPr lang="ko-KR" altLang="en-US" sz="1600" dirty="0" smtClean="0">
                <a:latin typeface="+mn-ea"/>
              </a:rPr>
              <a:t>는 자동으로 들어가 있다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endParaRPr lang="en-US" altLang="ko-KR" sz="1600" dirty="0" smtClean="0">
              <a:latin typeface="+mn-ea"/>
            </a:endParaRPr>
          </a:p>
          <a:p>
            <a:r>
              <a:rPr lang="en-US" altLang="ko-KR" sz="1600" dirty="0" smtClean="0">
                <a:latin typeface="+mn-ea"/>
              </a:rPr>
              <a:t>#</a:t>
            </a:r>
            <a:r>
              <a:rPr lang="ko-KR" altLang="en-US" sz="1600" dirty="0" smtClean="0">
                <a:latin typeface="+mn-ea"/>
              </a:rPr>
              <a:t>의상을 올리지 않은 경우에도 창이 뜬다</a:t>
            </a:r>
            <a:r>
              <a:rPr lang="en-US" altLang="ko-KR" sz="1600" dirty="0" smtClean="0">
                <a:latin typeface="+mn-ea"/>
              </a:rPr>
              <a:t>.</a:t>
            </a:r>
            <a:endParaRPr lang="en-US" altLang="ko-KR" sz="1600" dirty="0">
              <a:latin typeface="+mn-ea"/>
            </a:endParaRPr>
          </a:p>
          <a:p>
            <a:r>
              <a:rPr lang="en-US" altLang="ko-KR" sz="1600" dirty="0" smtClean="0">
                <a:latin typeface="+mn-ea"/>
              </a:rPr>
              <a:t># </a:t>
            </a:r>
            <a:r>
              <a:rPr lang="ko-KR" altLang="en-US" sz="1600" dirty="0" smtClean="0">
                <a:latin typeface="+mn-ea"/>
              </a:rPr>
              <a:t>티타늄 의상을 올리려고 시도할 경우</a:t>
            </a:r>
            <a:endParaRPr lang="en-US" altLang="ko-KR" sz="1600" dirty="0" smtClean="0">
              <a:latin typeface="+mn-ea"/>
            </a:endParaRPr>
          </a:p>
          <a:p>
            <a:r>
              <a:rPr lang="en-US" altLang="ko-KR" sz="1600">
                <a:latin typeface="+mn-ea"/>
              </a:rPr>
              <a:t>  </a:t>
            </a:r>
            <a:r>
              <a:rPr lang="en-US" altLang="ko-KR" sz="1600" smtClean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“</a:t>
            </a:r>
            <a:r>
              <a:rPr lang="ko-KR" altLang="en-US" sz="1600" dirty="0" smtClean="0">
                <a:latin typeface="+mn-ea"/>
              </a:rPr>
              <a:t>이미 최종 등급의 아이템입니다</a:t>
            </a:r>
            <a:r>
              <a:rPr lang="en-US" altLang="ko-KR" sz="1600" dirty="0" smtClean="0">
                <a:latin typeface="+mn-ea"/>
              </a:rPr>
              <a:t>.”</a:t>
            </a:r>
            <a:r>
              <a:rPr lang="ko-KR" altLang="en-US" sz="1600" dirty="0" smtClean="0">
                <a:latin typeface="+mn-ea"/>
              </a:rPr>
              <a:t>라는 창이 뜬다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endParaRPr lang="en-US" altLang="ko-KR" sz="1600" dirty="0">
              <a:latin typeface="+mn-ea"/>
            </a:endParaRPr>
          </a:p>
          <a:p>
            <a:r>
              <a:rPr lang="en-US" altLang="ko-KR" sz="1600" dirty="0" smtClean="0">
                <a:latin typeface="+mn-ea"/>
              </a:rPr>
              <a:t># ”</a:t>
            </a:r>
            <a:r>
              <a:rPr lang="ko-KR" altLang="en-US" sz="1600" dirty="0" err="1" smtClean="0">
                <a:latin typeface="+mn-ea"/>
              </a:rPr>
              <a:t>초월주문서</a:t>
            </a:r>
            <a:r>
              <a:rPr lang="en-US" altLang="ko-KR" sz="1600" dirty="0" smtClean="0">
                <a:latin typeface="+mn-ea"/>
              </a:rPr>
              <a:t>”</a:t>
            </a:r>
            <a:r>
              <a:rPr lang="ko-KR" altLang="en-US" sz="1600" dirty="0" smtClean="0">
                <a:latin typeface="+mn-ea"/>
              </a:rPr>
              <a:t>가 없을 경우 </a:t>
            </a:r>
            <a:r>
              <a:rPr lang="en-US" altLang="ko-KR" sz="1600" dirty="0" smtClean="0">
                <a:latin typeface="+mn-ea"/>
              </a:rPr>
              <a:t>“</a:t>
            </a:r>
            <a:r>
              <a:rPr lang="ko-KR" altLang="en-US" sz="1600" dirty="0">
                <a:latin typeface="+mn-ea"/>
              </a:rPr>
              <a:t>필요한 </a:t>
            </a:r>
            <a:r>
              <a:rPr lang="ko-KR" altLang="en-US" sz="1600" dirty="0" smtClean="0">
                <a:latin typeface="+mn-ea"/>
              </a:rPr>
              <a:t>초월주문서가 </a:t>
            </a:r>
            <a:r>
              <a:rPr lang="ko-KR" altLang="en-US" sz="1600" dirty="0">
                <a:latin typeface="+mn-ea"/>
              </a:rPr>
              <a:t>부족합니다</a:t>
            </a:r>
            <a:r>
              <a:rPr lang="en-US" altLang="ko-KR" sz="1600" dirty="0">
                <a:latin typeface="+mn-ea"/>
              </a:rPr>
              <a:t>.”</a:t>
            </a:r>
          </a:p>
          <a:p>
            <a:r>
              <a:rPr lang="en-US" altLang="ko-KR" sz="1600" dirty="0">
                <a:latin typeface="+mn-ea"/>
              </a:rPr>
              <a:t>    </a:t>
            </a:r>
            <a:r>
              <a:rPr lang="ko-KR" altLang="en-US" sz="1600" dirty="0">
                <a:latin typeface="+mn-ea"/>
              </a:rPr>
              <a:t>라는 창이 뜬다</a:t>
            </a:r>
            <a:r>
              <a:rPr lang="en-US" altLang="ko-KR" sz="1600" dirty="0">
                <a:latin typeface="+mn-ea"/>
              </a:rPr>
              <a:t>.</a:t>
            </a:r>
          </a:p>
          <a:p>
            <a:endParaRPr lang="en-US" altLang="ko-KR" sz="1600" dirty="0">
              <a:latin typeface="+mn-ea"/>
            </a:endParaRPr>
          </a:p>
          <a:p>
            <a:r>
              <a:rPr lang="en-US" altLang="ko-KR" sz="1600" dirty="0">
                <a:latin typeface="+mn-ea"/>
              </a:rPr>
              <a:t># </a:t>
            </a:r>
            <a:r>
              <a:rPr lang="ko-KR" altLang="en-US" sz="1600" dirty="0" smtClean="0">
                <a:latin typeface="+mn-ea"/>
              </a:rPr>
              <a:t>초월 </a:t>
            </a:r>
            <a:r>
              <a:rPr lang="ko-KR" altLang="en-US" sz="1600" dirty="0">
                <a:latin typeface="+mn-ea"/>
              </a:rPr>
              <a:t>성공 확률</a:t>
            </a:r>
            <a:r>
              <a:rPr lang="en-US" altLang="ko-KR" sz="1600" dirty="0">
                <a:latin typeface="+mn-ea"/>
              </a:rPr>
              <a:t>-1% , </a:t>
            </a:r>
            <a:endParaRPr lang="en-US" altLang="ko-KR" sz="1600" dirty="0" smtClean="0">
              <a:latin typeface="+mn-ea"/>
            </a:endParaRPr>
          </a:p>
          <a:p>
            <a:r>
              <a:rPr lang="en-US" altLang="ko-KR" sz="1600">
                <a:latin typeface="+mn-ea"/>
              </a:rPr>
              <a:t> </a:t>
            </a:r>
            <a:r>
              <a:rPr lang="en-US" altLang="ko-KR" sz="1600" smtClean="0">
                <a:latin typeface="+mn-ea"/>
              </a:rPr>
              <a:t>  </a:t>
            </a:r>
            <a:r>
              <a:rPr lang="ko-KR" altLang="en-US" sz="1600" smtClean="0">
                <a:latin typeface="+mn-ea"/>
              </a:rPr>
              <a:t>실패 </a:t>
            </a:r>
            <a:r>
              <a:rPr lang="ko-KR" altLang="en-US" sz="1600" dirty="0" smtClean="0">
                <a:latin typeface="+mn-ea"/>
              </a:rPr>
              <a:t>시</a:t>
            </a:r>
            <a:r>
              <a:rPr lang="en-US" altLang="ko-KR" sz="1600" dirty="0" smtClean="0">
                <a:latin typeface="+mn-ea"/>
              </a:rPr>
              <a:t>: </a:t>
            </a:r>
            <a:r>
              <a:rPr lang="ko-KR" altLang="en-US" sz="1600" dirty="0" smtClean="0">
                <a:latin typeface="+mn-ea"/>
              </a:rPr>
              <a:t>조각 </a:t>
            </a:r>
            <a:r>
              <a:rPr lang="ko-KR" altLang="en-US" sz="1600" dirty="0">
                <a:latin typeface="+mn-ea"/>
              </a:rPr>
              <a:t>소멸</a:t>
            </a:r>
            <a:r>
              <a:rPr lang="en-US" altLang="ko-KR" sz="1600" dirty="0" smtClean="0">
                <a:latin typeface="+mn-ea"/>
              </a:rPr>
              <a:t>-49.5%, </a:t>
            </a:r>
            <a:r>
              <a:rPr lang="ko-KR" altLang="en-US" sz="1600" dirty="0" smtClean="0">
                <a:latin typeface="+mn-ea"/>
              </a:rPr>
              <a:t>유지</a:t>
            </a:r>
            <a:r>
              <a:rPr lang="en-US" altLang="ko-KR" sz="1600" dirty="0" smtClean="0">
                <a:latin typeface="+mn-ea"/>
              </a:rPr>
              <a:t>-49.5%</a:t>
            </a:r>
            <a:endParaRPr lang="en-US" altLang="ko-KR" sz="1600" dirty="0">
              <a:latin typeface="+mn-ea"/>
            </a:endParaRPr>
          </a:p>
          <a:p>
            <a:endParaRPr lang="en-US" altLang="ko-KR" sz="1600" dirty="0" smtClean="0"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58" y="1420977"/>
            <a:ext cx="4690407" cy="273889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31652" r="58031" b="83991"/>
          <a:stretch/>
        </p:blipFill>
        <p:spPr>
          <a:xfrm>
            <a:off x="538320" y="260575"/>
            <a:ext cx="731519" cy="63852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08910" y="529765"/>
            <a:ext cx="122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mtClean="0">
                <a:latin typeface="+mn-ea"/>
              </a:rPr>
              <a:t>[</a:t>
            </a:r>
            <a:r>
              <a:rPr lang="ko-KR" altLang="en-US" b="1" smtClean="0">
                <a:latin typeface="+mn-ea"/>
              </a:rPr>
              <a:t>초월</a:t>
            </a:r>
            <a:r>
              <a:rPr lang="en-US" altLang="ko-KR" b="1" smtClean="0">
                <a:latin typeface="+mn-ea"/>
              </a:rPr>
              <a:t>]</a:t>
            </a:r>
            <a:endParaRPr lang="ko-KR" altLang="en-US" b="1" dirty="0">
              <a:latin typeface="+mn-ea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63662"/>
            <a:ext cx="3338566" cy="194951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204" y="4135098"/>
            <a:ext cx="3378243" cy="197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75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076" y="449874"/>
            <a:ext cx="1258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+mn-ea"/>
              </a:rPr>
              <a:t>연습모드</a:t>
            </a:r>
            <a:endParaRPr lang="ko-KR" altLang="en-US" sz="2000" dirty="0"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80" y="288488"/>
            <a:ext cx="1169790" cy="56833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Box 3"/>
          <p:cNvSpPr txBox="1"/>
          <p:nvPr/>
        </p:nvSpPr>
        <p:spPr>
          <a:xfrm>
            <a:off x="427750" y="387990"/>
            <a:ext cx="122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mtClean="0">
                <a:latin typeface="+mn-ea"/>
              </a:rPr>
              <a:t>Overview</a:t>
            </a:r>
            <a:endParaRPr lang="ko-KR" altLang="en-US" b="1" dirty="0"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404" y="1443627"/>
            <a:ext cx="1219200" cy="12192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77" y="1548020"/>
            <a:ext cx="899633" cy="89963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325" y="1172226"/>
            <a:ext cx="669701" cy="66970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325" y="1666860"/>
            <a:ext cx="669701" cy="66970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325" y="2168193"/>
            <a:ext cx="669701" cy="66970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325" y="2662827"/>
            <a:ext cx="669701" cy="66970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02766" y="2459443"/>
            <a:ext cx="1674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(</a:t>
            </a:r>
            <a:r>
              <a:rPr lang="ko-KR" altLang="en-US" sz="1200" dirty="0" smtClean="0"/>
              <a:t>현금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3737877" y="2459442"/>
            <a:ext cx="1674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(</a:t>
            </a:r>
            <a:r>
              <a:rPr lang="ko-KR" altLang="en-US" sz="1200" dirty="0" smtClean="0"/>
              <a:t>다이아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113" y="3921891"/>
            <a:ext cx="752342" cy="75234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226157" y="4674150"/>
            <a:ext cx="1674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mtClean="0"/>
              <a:t>(</a:t>
            </a:r>
            <a:r>
              <a:rPr lang="ko-KR" altLang="en-US" sz="1200" smtClean="0"/>
              <a:t>볼</a:t>
            </a:r>
            <a:r>
              <a:rPr lang="en-US" altLang="ko-KR" sz="1200" smtClean="0"/>
              <a:t>)</a:t>
            </a:r>
            <a:endParaRPr lang="ko-KR" altLang="en-US" sz="1200"/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1953491" y="2169622"/>
            <a:ext cx="1504604" cy="16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2570618" y="2875440"/>
            <a:ext cx="1725714" cy="1447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1039893" y="2818736"/>
            <a:ext cx="644199" cy="118164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545545" y="1904390"/>
            <a:ext cx="22709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>
                <a:solidFill>
                  <a:srgbClr val="FF0000"/>
                </a:solidFill>
              </a:rPr>
              <a:t>1</a:t>
            </a:r>
            <a:r>
              <a:rPr lang="ko-KR" altLang="en-US" sz="1100" dirty="0" smtClean="0">
                <a:solidFill>
                  <a:srgbClr val="FF0000"/>
                </a:solidFill>
              </a:rPr>
              <a:t>다이아 </a:t>
            </a:r>
            <a:r>
              <a:rPr lang="en-US" altLang="ko-KR" sz="1100" dirty="0" smtClean="0">
                <a:solidFill>
                  <a:srgbClr val="FF0000"/>
                </a:solidFill>
              </a:rPr>
              <a:t>= \10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 rot="19243663">
            <a:off x="2220013" y="3339511"/>
            <a:ext cx="22709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>
                <a:solidFill>
                  <a:srgbClr val="FF0000"/>
                </a:solidFill>
              </a:rPr>
              <a:t>1</a:t>
            </a:r>
            <a:r>
              <a:rPr lang="ko-KR" altLang="en-US" sz="1100" dirty="0">
                <a:solidFill>
                  <a:srgbClr val="FF0000"/>
                </a:solidFill>
              </a:rPr>
              <a:t>볼</a:t>
            </a:r>
            <a:r>
              <a:rPr lang="ko-KR" altLang="en-US" sz="1100" dirty="0" smtClean="0">
                <a:solidFill>
                  <a:srgbClr val="FF0000"/>
                </a:solidFill>
              </a:rPr>
              <a:t> </a:t>
            </a:r>
            <a:r>
              <a:rPr lang="en-US" altLang="ko-KR" sz="1100" dirty="0" smtClean="0">
                <a:solidFill>
                  <a:srgbClr val="FF0000"/>
                </a:solidFill>
              </a:rPr>
              <a:t>= 1</a:t>
            </a:r>
            <a:r>
              <a:rPr lang="ko-KR" altLang="en-US" sz="1100" dirty="0" smtClean="0">
                <a:solidFill>
                  <a:srgbClr val="FF0000"/>
                </a:solidFill>
              </a:rPr>
              <a:t>다이아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 rot="3667763">
            <a:off x="996133" y="3127538"/>
            <a:ext cx="8972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smtClean="0">
                <a:solidFill>
                  <a:srgbClr val="FF0000"/>
                </a:solidFill>
              </a:rPr>
              <a:t>미정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79735" y="5554290"/>
            <a:ext cx="1967097" cy="390698"/>
          </a:xfrm>
          <a:prstGeom prst="rect">
            <a:avLst/>
          </a:prstGeom>
          <a:solidFill>
            <a:schemeClr val="tx1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게임 내 배팅</a:t>
            </a:r>
            <a:endParaRPr lang="ko-KR" altLang="en-US" sz="1400" b="1" dirty="0"/>
          </a:p>
        </p:txBody>
      </p:sp>
      <p:cxnSp>
        <p:nvCxnSpPr>
          <p:cNvPr id="27" name="직선 화살표 연결선 26"/>
          <p:cNvCxnSpPr/>
          <p:nvPr/>
        </p:nvCxnSpPr>
        <p:spPr>
          <a:xfrm flipH="1">
            <a:off x="2053520" y="5011966"/>
            <a:ext cx="9764" cy="443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664792" y="1263471"/>
            <a:ext cx="1674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동 </a:t>
            </a:r>
            <a:r>
              <a:rPr lang="ko-KR" altLang="en-US" sz="1200" dirty="0" err="1" smtClean="0"/>
              <a:t>조각상자</a:t>
            </a:r>
            <a:endParaRPr lang="ko-KR" alt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6665992" y="1732920"/>
            <a:ext cx="1674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은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조각상자</a:t>
            </a:r>
            <a:endParaRPr lang="ko-KR" altLang="en-US" sz="1200" dirty="0"/>
          </a:p>
        </p:txBody>
      </p:sp>
      <p:sp>
        <p:nvSpPr>
          <p:cNvPr id="31" name="TextBox 30"/>
          <p:cNvSpPr txBox="1"/>
          <p:nvPr/>
        </p:nvSpPr>
        <p:spPr>
          <a:xfrm>
            <a:off x="6659661" y="2239805"/>
            <a:ext cx="1674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금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조각상자</a:t>
            </a:r>
            <a:endParaRPr lang="ko-KR" altLang="en-US" sz="1200" dirty="0"/>
          </a:p>
        </p:txBody>
      </p:sp>
      <p:sp>
        <p:nvSpPr>
          <p:cNvPr id="32" name="TextBox 31"/>
          <p:cNvSpPr txBox="1"/>
          <p:nvPr/>
        </p:nvSpPr>
        <p:spPr>
          <a:xfrm>
            <a:off x="6660861" y="2709254"/>
            <a:ext cx="1674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티타늄 </a:t>
            </a:r>
            <a:r>
              <a:rPr lang="ko-KR" altLang="en-US" sz="1200" dirty="0" err="1" smtClean="0"/>
              <a:t>조각상자</a:t>
            </a:r>
            <a:endParaRPr lang="ko-KR" alt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6689731" y="1460253"/>
            <a:ext cx="16742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FF0000"/>
                </a:solidFill>
              </a:rPr>
              <a:t>\10,000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690931" y="1929702"/>
            <a:ext cx="16742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FF0000"/>
                </a:solidFill>
              </a:rPr>
              <a:t>\100,000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684600" y="2436587"/>
            <a:ext cx="16742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FF0000"/>
                </a:solidFill>
              </a:rPr>
              <a:t>\250,000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685800" y="2906036"/>
            <a:ext cx="16742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FF0000"/>
                </a:solidFill>
              </a:rPr>
              <a:t>\400,000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971" y="1265999"/>
            <a:ext cx="591182" cy="591182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9405362" y="1200446"/>
            <a:ext cx="914400" cy="9144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9326769" y="1828180"/>
            <a:ext cx="10715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/>
              <a:t>응원의 소리</a:t>
            </a:r>
            <a:endParaRPr lang="ko-KR" altLang="en-US" sz="1200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9326769" y="2219307"/>
            <a:ext cx="19649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rgbClr val="FF0000"/>
                </a:solidFill>
              </a:rPr>
              <a:t>모든 상자에서 </a:t>
            </a:r>
            <a:r>
              <a:rPr lang="en-US" altLang="ko-KR" sz="1000" dirty="0" smtClean="0">
                <a:solidFill>
                  <a:srgbClr val="FF0000"/>
                </a:solidFill>
              </a:rPr>
              <a:t>0.3%</a:t>
            </a:r>
            <a:r>
              <a:rPr lang="ko-KR" altLang="en-US" sz="1000" dirty="0" smtClean="0">
                <a:solidFill>
                  <a:srgbClr val="FF0000"/>
                </a:solidFill>
              </a:rPr>
              <a:t>의 확률로</a:t>
            </a:r>
            <a:endParaRPr lang="en-US" altLang="ko-KR" sz="1000" dirty="0" smtClean="0">
              <a:solidFill>
                <a:srgbClr val="FF0000"/>
              </a:solidFill>
            </a:endParaRPr>
          </a:p>
          <a:p>
            <a:r>
              <a:rPr lang="ko-KR" altLang="en-US" sz="1000" dirty="0" smtClean="0">
                <a:solidFill>
                  <a:srgbClr val="FF0000"/>
                </a:solidFill>
              </a:rPr>
              <a:t>응원의 소리 아이템이 나온다</a:t>
            </a:r>
            <a:r>
              <a:rPr lang="en-US" altLang="ko-KR" sz="1000" dirty="0" smtClean="0">
                <a:solidFill>
                  <a:srgbClr val="FF0000"/>
                </a:solidFill>
              </a:rPr>
              <a:t>.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cxnSp>
        <p:nvCxnSpPr>
          <p:cNvPr id="41" name="직선 화살표 연결선 40"/>
          <p:cNvCxnSpPr/>
          <p:nvPr/>
        </p:nvCxnSpPr>
        <p:spPr>
          <a:xfrm>
            <a:off x="5424793" y="2014030"/>
            <a:ext cx="584738" cy="143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/>
          <p:nvPr/>
        </p:nvCxnSpPr>
        <p:spPr>
          <a:xfrm>
            <a:off x="7893715" y="1395403"/>
            <a:ext cx="1213880" cy="23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직사각형 45"/>
          <p:cNvSpPr/>
          <p:nvPr/>
        </p:nvSpPr>
        <p:spPr>
          <a:xfrm>
            <a:off x="7081152" y="4032664"/>
            <a:ext cx="831273" cy="8312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7" name="그림 4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830" y="5181782"/>
            <a:ext cx="449915" cy="446400"/>
          </a:xfrm>
          <a:prstGeom prst="rect">
            <a:avLst/>
          </a:prstGeom>
        </p:spPr>
      </p:pic>
      <p:pic>
        <p:nvPicPr>
          <p:cNvPr id="49" name="그림 4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264" y="4191223"/>
            <a:ext cx="530545" cy="447648"/>
          </a:xfrm>
          <a:prstGeom prst="rect">
            <a:avLst/>
          </a:prstGeom>
        </p:spPr>
      </p:pic>
      <p:sp>
        <p:nvSpPr>
          <p:cNvPr id="50" name="직사각형 49"/>
          <p:cNvSpPr/>
          <p:nvPr/>
        </p:nvSpPr>
        <p:spPr>
          <a:xfrm>
            <a:off x="7081152" y="5050153"/>
            <a:ext cx="831273" cy="8312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7588486" y="4612905"/>
            <a:ext cx="415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A</a:t>
            </a:r>
            <a:endParaRPr lang="ko-KR" altLang="en-US" sz="12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7588485" y="5592550"/>
            <a:ext cx="415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D</a:t>
            </a:r>
            <a:endParaRPr lang="ko-KR" altLang="en-US" sz="1200" b="1" dirty="0"/>
          </a:p>
        </p:txBody>
      </p:sp>
      <p:sp>
        <p:nvSpPr>
          <p:cNvPr id="53" name="TextBox 52"/>
          <p:cNvSpPr txBox="1"/>
          <p:nvPr/>
        </p:nvSpPr>
        <p:spPr>
          <a:xfrm>
            <a:off x="7918168" y="4612905"/>
            <a:ext cx="415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x4</a:t>
            </a:r>
            <a:endParaRPr lang="ko-KR" altLang="en-US" sz="1200" b="1" dirty="0"/>
          </a:p>
        </p:txBody>
      </p:sp>
      <p:cxnSp>
        <p:nvCxnSpPr>
          <p:cNvPr id="54" name="직선 화살표 연결선 53"/>
          <p:cNvCxnSpPr/>
          <p:nvPr/>
        </p:nvCxnSpPr>
        <p:spPr>
          <a:xfrm flipH="1">
            <a:off x="4570118" y="2789053"/>
            <a:ext cx="19176" cy="2444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598396" y="4048190"/>
            <a:ext cx="15040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rgbClr val="FF0000"/>
                </a:solidFill>
              </a:rPr>
              <a:t>조각 상자 중 조합이 안</a:t>
            </a:r>
            <a:endParaRPr lang="en-US" altLang="ko-KR" sz="1000" dirty="0" smtClean="0">
              <a:solidFill>
                <a:srgbClr val="FF0000"/>
              </a:solidFill>
            </a:endParaRPr>
          </a:p>
          <a:p>
            <a:r>
              <a:rPr lang="ko-KR" altLang="en-US" sz="1000" dirty="0" smtClean="0">
                <a:solidFill>
                  <a:srgbClr val="FF0000"/>
                </a:solidFill>
              </a:rPr>
              <a:t>되는 조각들을 </a:t>
            </a:r>
            <a:r>
              <a:rPr lang="en-US" altLang="ko-KR" sz="1000" dirty="0" smtClean="0">
                <a:solidFill>
                  <a:srgbClr val="FF0000"/>
                </a:solidFill>
              </a:rPr>
              <a:t>80%</a:t>
            </a:r>
            <a:r>
              <a:rPr lang="ko-KR" altLang="en-US" sz="1000" dirty="0" smtClean="0">
                <a:solidFill>
                  <a:srgbClr val="FF0000"/>
                </a:solidFill>
              </a:rPr>
              <a:t>로</a:t>
            </a:r>
            <a:endParaRPr lang="en-US" altLang="ko-KR" sz="1000" dirty="0" smtClean="0">
              <a:solidFill>
                <a:srgbClr val="FF0000"/>
              </a:solidFill>
            </a:endParaRPr>
          </a:p>
          <a:p>
            <a:r>
              <a:rPr lang="ko-KR" altLang="en-US" sz="1000" dirty="0" smtClean="0">
                <a:solidFill>
                  <a:srgbClr val="FF0000"/>
                </a:solidFill>
              </a:rPr>
              <a:t>적용해서 분해</a:t>
            </a:r>
            <a:r>
              <a:rPr lang="en-US" altLang="ko-KR" sz="1000" dirty="0" smtClean="0">
                <a:solidFill>
                  <a:srgbClr val="FF0000"/>
                </a:solidFill>
              </a:rPr>
              <a:t>!!</a:t>
            </a:r>
          </a:p>
          <a:p>
            <a:endParaRPr lang="en-US" altLang="ko-KR" sz="1000" dirty="0">
              <a:solidFill>
                <a:srgbClr val="FF0000"/>
              </a:solidFill>
            </a:endParaRPr>
          </a:p>
          <a:p>
            <a:r>
              <a:rPr lang="ko-KR" altLang="en-US" sz="1000" dirty="0" smtClean="0">
                <a:solidFill>
                  <a:srgbClr val="FF0000"/>
                </a:solidFill>
              </a:rPr>
              <a:t>예</a:t>
            </a:r>
            <a:r>
              <a:rPr lang="en-US" altLang="ko-KR" sz="1000" dirty="0" smtClean="0">
                <a:solidFill>
                  <a:srgbClr val="FF0000"/>
                </a:solidFill>
              </a:rPr>
              <a:t>) </a:t>
            </a:r>
            <a:r>
              <a:rPr lang="ko-KR" altLang="en-US" sz="1000" dirty="0" smtClean="0">
                <a:solidFill>
                  <a:srgbClr val="FF0000"/>
                </a:solidFill>
              </a:rPr>
              <a:t>티타늄 조각 상자 </a:t>
            </a:r>
            <a:endParaRPr lang="en-US" altLang="ko-KR" sz="1000" dirty="0" smtClean="0">
              <a:solidFill>
                <a:srgbClr val="FF0000"/>
              </a:solidFill>
            </a:endParaRPr>
          </a:p>
          <a:p>
            <a:r>
              <a:rPr lang="en-US" altLang="ko-KR" sz="1000" dirty="0" smtClean="0">
                <a:solidFill>
                  <a:srgbClr val="FF0000"/>
                </a:solidFill>
              </a:rPr>
              <a:t>1</a:t>
            </a:r>
            <a:r>
              <a:rPr lang="ko-KR" altLang="en-US" sz="1000" dirty="0" smtClean="0">
                <a:solidFill>
                  <a:srgbClr val="FF0000"/>
                </a:solidFill>
              </a:rPr>
              <a:t>개가 </a:t>
            </a:r>
            <a:r>
              <a:rPr lang="en-US" altLang="ko-KR" sz="1000" dirty="0" smtClean="0">
                <a:solidFill>
                  <a:srgbClr val="FF0000"/>
                </a:solidFill>
              </a:rPr>
              <a:t>40</a:t>
            </a:r>
            <a:r>
              <a:rPr lang="ko-KR" altLang="en-US" sz="1000" dirty="0" smtClean="0">
                <a:solidFill>
                  <a:srgbClr val="FF0000"/>
                </a:solidFill>
              </a:rPr>
              <a:t>만원일 때</a:t>
            </a:r>
            <a:endParaRPr lang="en-US" altLang="ko-KR" sz="1000" dirty="0" smtClean="0">
              <a:solidFill>
                <a:srgbClr val="FF0000"/>
              </a:solidFill>
            </a:endParaRPr>
          </a:p>
          <a:p>
            <a:r>
              <a:rPr lang="ko-KR" altLang="en-US" sz="1000" dirty="0" smtClean="0">
                <a:solidFill>
                  <a:srgbClr val="FF0000"/>
                </a:solidFill>
              </a:rPr>
              <a:t>분해하면 </a:t>
            </a:r>
            <a:r>
              <a:rPr lang="en-US" altLang="ko-KR" sz="1000" dirty="0" smtClean="0">
                <a:solidFill>
                  <a:srgbClr val="FF0000"/>
                </a:solidFill>
              </a:rPr>
              <a:t>32</a:t>
            </a:r>
            <a:r>
              <a:rPr lang="ko-KR" altLang="en-US" sz="1000" dirty="0" smtClean="0">
                <a:solidFill>
                  <a:srgbClr val="FF0000"/>
                </a:solidFill>
              </a:rPr>
              <a:t>만원 적용</a:t>
            </a:r>
            <a:r>
              <a:rPr lang="en-US" altLang="ko-KR" sz="1000" dirty="0" smtClean="0">
                <a:solidFill>
                  <a:srgbClr val="FF0000"/>
                </a:solidFill>
              </a:rPr>
              <a:t>!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9013938" y="3029146"/>
            <a:ext cx="1800000" cy="18000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9059588" y="3074152"/>
            <a:ext cx="831273" cy="8312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8" name="그림 5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6700" y="3232711"/>
            <a:ext cx="530545" cy="447648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9566922" y="3654393"/>
            <a:ext cx="415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A</a:t>
            </a:r>
            <a:endParaRPr lang="ko-KR" altLang="en-US" sz="1200" b="1" dirty="0"/>
          </a:p>
        </p:txBody>
      </p:sp>
      <p:sp>
        <p:nvSpPr>
          <p:cNvPr id="60" name="직사각형 59"/>
          <p:cNvSpPr/>
          <p:nvPr/>
        </p:nvSpPr>
        <p:spPr>
          <a:xfrm>
            <a:off x="9932785" y="3074152"/>
            <a:ext cx="831273" cy="8312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" name="그림 6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897" y="3232711"/>
            <a:ext cx="530545" cy="447648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10440119" y="3654393"/>
            <a:ext cx="415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B</a:t>
            </a:r>
            <a:endParaRPr lang="ko-KR" altLang="en-US" sz="1200" b="1" dirty="0"/>
          </a:p>
        </p:txBody>
      </p:sp>
      <p:sp>
        <p:nvSpPr>
          <p:cNvPr id="63" name="직사각형 62"/>
          <p:cNvSpPr/>
          <p:nvPr/>
        </p:nvSpPr>
        <p:spPr>
          <a:xfrm>
            <a:off x="9059588" y="3955493"/>
            <a:ext cx="831273" cy="8312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4" name="그림 6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6700" y="4114052"/>
            <a:ext cx="530545" cy="447648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9566922" y="4535734"/>
            <a:ext cx="415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C</a:t>
            </a:r>
            <a:endParaRPr lang="ko-KR" altLang="en-US" sz="1200" b="1" dirty="0"/>
          </a:p>
        </p:txBody>
      </p:sp>
      <p:sp>
        <p:nvSpPr>
          <p:cNvPr id="66" name="직사각형 65"/>
          <p:cNvSpPr/>
          <p:nvPr/>
        </p:nvSpPr>
        <p:spPr>
          <a:xfrm>
            <a:off x="9932785" y="3955493"/>
            <a:ext cx="831273" cy="8312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7" name="그림 6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897" y="4114052"/>
            <a:ext cx="530545" cy="447648"/>
          </a:xfrm>
          <a:prstGeom prst="rect">
            <a:avLst/>
          </a:prstGeom>
        </p:spPr>
      </p:pic>
      <p:sp>
        <p:nvSpPr>
          <p:cNvPr id="68" name="TextBox 67"/>
          <p:cNvSpPr txBox="1"/>
          <p:nvPr/>
        </p:nvSpPr>
        <p:spPr>
          <a:xfrm>
            <a:off x="10440119" y="4535734"/>
            <a:ext cx="415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D</a:t>
            </a:r>
            <a:endParaRPr lang="ko-KR" altLang="en-US" sz="1200" b="1" dirty="0"/>
          </a:p>
        </p:txBody>
      </p:sp>
      <p:sp>
        <p:nvSpPr>
          <p:cNvPr id="69" name="TextBox 68"/>
          <p:cNvSpPr txBox="1"/>
          <p:nvPr/>
        </p:nvSpPr>
        <p:spPr>
          <a:xfrm>
            <a:off x="10121121" y="4558452"/>
            <a:ext cx="4341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 smtClean="0">
                <a:solidFill>
                  <a:srgbClr val="FF0000"/>
                </a:solidFill>
              </a:rPr>
              <a:t>5%</a:t>
            </a:r>
            <a:endParaRPr lang="ko-KR" altLang="en-US" sz="1000" b="1" dirty="0">
              <a:solidFill>
                <a:srgbClr val="FF0000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0869687" y="3306226"/>
            <a:ext cx="12308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FF0000"/>
                </a:solidFill>
              </a:rPr>
              <a:t>4</a:t>
            </a:r>
            <a:r>
              <a:rPr lang="ko-KR" altLang="en-US" sz="1000" dirty="0" smtClean="0">
                <a:solidFill>
                  <a:srgbClr val="FF0000"/>
                </a:solidFill>
              </a:rPr>
              <a:t>조각 중 확률이</a:t>
            </a:r>
            <a:endParaRPr lang="en-US" altLang="ko-KR" sz="1000" dirty="0" smtClean="0">
              <a:solidFill>
                <a:srgbClr val="FF0000"/>
              </a:solidFill>
            </a:endParaRPr>
          </a:p>
          <a:p>
            <a:r>
              <a:rPr lang="ko-KR" altLang="en-US" sz="1000" dirty="0" smtClean="0">
                <a:solidFill>
                  <a:srgbClr val="FF0000"/>
                </a:solidFill>
              </a:rPr>
              <a:t>아주</a:t>
            </a:r>
            <a:r>
              <a:rPr lang="en-US" altLang="ko-KR" sz="1000" dirty="0">
                <a:solidFill>
                  <a:srgbClr val="FF0000"/>
                </a:solidFill>
              </a:rPr>
              <a:t> </a:t>
            </a:r>
            <a:r>
              <a:rPr lang="ko-KR" altLang="en-US" sz="1000" dirty="0" smtClean="0">
                <a:solidFill>
                  <a:srgbClr val="FF0000"/>
                </a:solidFill>
              </a:rPr>
              <a:t>낮은 </a:t>
            </a:r>
            <a:r>
              <a:rPr lang="en-US" altLang="ko-KR" sz="1000" dirty="0" smtClean="0">
                <a:solidFill>
                  <a:srgbClr val="FF0000"/>
                </a:solidFill>
              </a:rPr>
              <a:t>1</a:t>
            </a:r>
            <a:r>
              <a:rPr lang="ko-KR" altLang="en-US" sz="1000" dirty="0" smtClean="0">
                <a:solidFill>
                  <a:srgbClr val="FF0000"/>
                </a:solidFill>
              </a:rPr>
              <a:t>개는</a:t>
            </a:r>
            <a:endParaRPr lang="en-US" altLang="ko-KR" sz="1000" dirty="0" smtClean="0">
              <a:solidFill>
                <a:srgbClr val="FF0000"/>
              </a:solidFill>
            </a:endParaRPr>
          </a:p>
          <a:p>
            <a:r>
              <a:rPr lang="en-US" altLang="ko-KR" sz="1000" dirty="0" smtClean="0">
                <a:solidFill>
                  <a:srgbClr val="FF0000"/>
                </a:solidFill>
              </a:rPr>
              <a:t>5%</a:t>
            </a:r>
            <a:r>
              <a:rPr lang="ko-KR" altLang="en-US" sz="1000" dirty="0" smtClean="0">
                <a:solidFill>
                  <a:srgbClr val="FF0000"/>
                </a:solidFill>
              </a:rPr>
              <a:t>의 확률로</a:t>
            </a:r>
            <a:r>
              <a:rPr lang="en-US" altLang="ko-KR" sz="1000" dirty="0">
                <a:solidFill>
                  <a:srgbClr val="FF0000"/>
                </a:solidFill>
              </a:rPr>
              <a:t> </a:t>
            </a:r>
            <a:r>
              <a:rPr lang="ko-KR" altLang="en-US" sz="1000" dirty="0" smtClean="0">
                <a:solidFill>
                  <a:srgbClr val="FF0000"/>
                </a:solidFill>
              </a:rPr>
              <a:t>나옴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cxnSp>
        <p:nvCxnSpPr>
          <p:cNvPr id="71" name="직선 화살표 연결선 70"/>
          <p:cNvCxnSpPr/>
          <p:nvPr/>
        </p:nvCxnSpPr>
        <p:spPr>
          <a:xfrm flipH="1">
            <a:off x="9107595" y="4949804"/>
            <a:ext cx="9764" cy="443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직사각형 71"/>
          <p:cNvSpPr/>
          <p:nvPr/>
        </p:nvSpPr>
        <p:spPr>
          <a:xfrm>
            <a:off x="9005230" y="5514883"/>
            <a:ext cx="831273" cy="8312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3" name="그림 72"/>
          <p:cNvPicPr>
            <a:picLocks noChangeAspect="1"/>
          </p:cNvPicPr>
          <p:nvPr/>
        </p:nvPicPr>
        <p:blipFill>
          <a:blip r:embed="rId9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055" y="5670211"/>
            <a:ext cx="530545" cy="447648"/>
          </a:xfrm>
          <a:prstGeom prst="rect">
            <a:avLst/>
          </a:prstGeom>
        </p:spPr>
      </p:pic>
      <p:sp>
        <p:nvSpPr>
          <p:cNvPr id="75" name="TextBox 74"/>
          <p:cNvSpPr txBox="1"/>
          <p:nvPr/>
        </p:nvSpPr>
        <p:spPr>
          <a:xfrm>
            <a:off x="9088266" y="5058870"/>
            <a:ext cx="5646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mtClean="0"/>
              <a:t>조합</a:t>
            </a:r>
            <a:endParaRPr lang="ko-KR" altLang="en-US" sz="1200" dirty="0"/>
          </a:p>
        </p:txBody>
      </p:sp>
      <p:sp>
        <p:nvSpPr>
          <p:cNvPr id="76" name="TextBox 75"/>
          <p:cNvSpPr txBox="1"/>
          <p:nvPr/>
        </p:nvSpPr>
        <p:spPr>
          <a:xfrm>
            <a:off x="8967591" y="6366215"/>
            <a:ext cx="8400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mtClean="0"/>
              <a:t>금헬멧</a:t>
            </a:r>
            <a:endParaRPr lang="ko-KR" altLang="en-US" sz="1200" dirty="0"/>
          </a:p>
        </p:txBody>
      </p:sp>
      <p:cxnSp>
        <p:nvCxnSpPr>
          <p:cNvPr id="77" name="직선 화살표 연결선 76"/>
          <p:cNvCxnSpPr/>
          <p:nvPr/>
        </p:nvCxnSpPr>
        <p:spPr>
          <a:xfrm>
            <a:off x="9890861" y="5930519"/>
            <a:ext cx="790994" cy="13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직사각형 78"/>
          <p:cNvSpPr/>
          <p:nvPr/>
        </p:nvSpPr>
        <p:spPr>
          <a:xfrm>
            <a:off x="10764058" y="5474563"/>
            <a:ext cx="831273" cy="8312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0" name="그림 79"/>
          <p:cNvPicPr>
            <a:picLocks noChangeAspect="1"/>
          </p:cNvPicPr>
          <p:nvPr/>
        </p:nvPicPr>
        <p:blipFill>
          <a:blip r:embed="rId9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0883" y="5629891"/>
            <a:ext cx="530545" cy="447648"/>
          </a:xfrm>
          <a:prstGeom prst="rect">
            <a:avLst/>
          </a:prstGeom>
        </p:spPr>
      </p:pic>
      <p:sp>
        <p:nvSpPr>
          <p:cNvPr id="82" name="TextBox 81"/>
          <p:cNvSpPr txBox="1"/>
          <p:nvPr/>
        </p:nvSpPr>
        <p:spPr>
          <a:xfrm>
            <a:off x="10004047" y="5611140"/>
            <a:ext cx="5646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/>
              <a:t>초월</a:t>
            </a:r>
            <a:endParaRPr lang="ko-KR" altLang="en-US" sz="1200" dirty="0"/>
          </a:p>
        </p:txBody>
      </p:sp>
      <p:sp>
        <p:nvSpPr>
          <p:cNvPr id="83" name="TextBox 82"/>
          <p:cNvSpPr txBox="1"/>
          <p:nvPr/>
        </p:nvSpPr>
        <p:spPr>
          <a:xfrm>
            <a:off x="10647992" y="6366214"/>
            <a:ext cx="10528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/>
              <a:t>티타늄 헬멧</a:t>
            </a:r>
            <a:endParaRPr lang="ko-KR" altLang="en-US" sz="1200" dirty="0"/>
          </a:p>
        </p:txBody>
      </p:sp>
      <p:cxnSp>
        <p:nvCxnSpPr>
          <p:cNvPr id="84" name="직선 화살표 연결선 83"/>
          <p:cNvCxnSpPr/>
          <p:nvPr/>
        </p:nvCxnSpPr>
        <p:spPr>
          <a:xfrm flipH="1" flipV="1">
            <a:off x="2535301" y="4558452"/>
            <a:ext cx="4450005" cy="442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2343118" y="4557557"/>
            <a:ext cx="1674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/>
              <a:t>분해</a:t>
            </a:r>
            <a:r>
              <a:rPr lang="en-US" altLang="ko-KR" sz="1200" dirty="0" smtClean="0"/>
              <a:t>(80%) </a:t>
            </a:r>
            <a:r>
              <a:rPr lang="ko-KR" altLang="en-US" sz="1200" dirty="0" smtClean="0"/>
              <a:t>→</a:t>
            </a:r>
            <a:r>
              <a:rPr lang="en-US" altLang="ko-KR" sz="1200" dirty="0" smtClean="0"/>
              <a:t> 1:0.8</a:t>
            </a:r>
            <a:endParaRPr lang="ko-KR" altLang="en-US" sz="1200" dirty="0"/>
          </a:p>
        </p:txBody>
      </p:sp>
      <p:sp>
        <p:nvSpPr>
          <p:cNvPr id="93" name="TextBox 92"/>
          <p:cNvSpPr txBox="1"/>
          <p:nvPr/>
        </p:nvSpPr>
        <p:spPr>
          <a:xfrm>
            <a:off x="3710712" y="5404982"/>
            <a:ext cx="17188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다이아로 구매 가능한 것</a:t>
            </a:r>
            <a:endParaRPr lang="ko-KR" altLang="en-US" sz="1000" b="1" dirty="0">
              <a:solidFill>
                <a:srgbClr val="FF0000"/>
              </a:solidFill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3712346" y="5381252"/>
            <a:ext cx="1654110" cy="106842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TextBox 94"/>
          <p:cNvSpPr txBox="1"/>
          <p:nvPr/>
        </p:nvSpPr>
        <p:spPr>
          <a:xfrm>
            <a:off x="3705981" y="5682691"/>
            <a:ext cx="1718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①랜덤 다이아 상자</a:t>
            </a:r>
            <a:endParaRPr lang="en-US" altLang="ko-KR" sz="1000" dirty="0" smtClean="0"/>
          </a:p>
          <a:p>
            <a:r>
              <a:rPr lang="ko-KR" altLang="en-US" sz="1000" dirty="0" smtClean="0"/>
              <a:t>②조합 주문서</a:t>
            </a:r>
            <a:endParaRPr lang="en-US" altLang="ko-KR" sz="1000" dirty="0" smtClean="0"/>
          </a:p>
          <a:p>
            <a:r>
              <a:rPr lang="ko-KR" altLang="en-US" sz="1000" dirty="0" smtClean="0"/>
              <a:t>③초월 주문서</a:t>
            </a:r>
            <a:endParaRPr lang="en-US" altLang="ko-KR" sz="1000" dirty="0" smtClean="0"/>
          </a:p>
          <a:p>
            <a:r>
              <a:rPr lang="ko-KR" altLang="en-US" sz="1000" dirty="0" smtClean="0"/>
              <a:t>④닉네임 </a:t>
            </a:r>
            <a:r>
              <a:rPr lang="ko-KR" altLang="en-US" sz="1000" dirty="0" err="1" smtClean="0"/>
              <a:t>변경권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523402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076" y="449874"/>
            <a:ext cx="1258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+mn-ea"/>
              </a:rPr>
              <a:t>연습모드</a:t>
            </a:r>
            <a:endParaRPr lang="ko-KR" altLang="en-US" sz="2000" dirty="0"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80" y="288488"/>
            <a:ext cx="1169790" cy="56833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Box 3"/>
          <p:cNvSpPr txBox="1"/>
          <p:nvPr/>
        </p:nvSpPr>
        <p:spPr>
          <a:xfrm>
            <a:off x="427750" y="387990"/>
            <a:ext cx="122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mtClean="0">
                <a:latin typeface="+mn-ea"/>
              </a:rPr>
              <a:t>Overview</a:t>
            </a:r>
            <a:endParaRPr lang="ko-KR" altLang="en-US" b="1" dirty="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395" y="1681025"/>
            <a:ext cx="407450" cy="4074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94" y="1655125"/>
            <a:ext cx="407450" cy="4074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58253" y="1674184"/>
            <a:ext cx="282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:</a:t>
            </a:r>
            <a:endParaRPr lang="ko-KR" alt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884464" y="1674184"/>
            <a:ext cx="7991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= 1 : 10 </a:t>
            </a:r>
            <a:r>
              <a:rPr lang="ko-KR" altLang="en-US" sz="1100" b="1" dirty="0" smtClean="0">
                <a:solidFill>
                  <a:srgbClr val="C00000"/>
                </a:solidFill>
              </a:rPr>
              <a:t>→ 다이아로 상자</a:t>
            </a:r>
            <a:r>
              <a:rPr lang="en-US" altLang="ko-KR" sz="1100" b="1" dirty="0" smtClean="0">
                <a:solidFill>
                  <a:srgbClr val="C00000"/>
                </a:solidFill>
              </a:rPr>
              <a:t>, </a:t>
            </a:r>
            <a:r>
              <a:rPr lang="ko-KR" altLang="en-US" sz="1100" b="1" dirty="0" smtClean="0">
                <a:solidFill>
                  <a:srgbClr val="C00000"/>
                </a:solidFill>
              </a:rPr>
              <a:t>주문서 등 구매한다</a:t>
            </a:r>
            <a:r>
              <a:rPr lang="en-US" altLang="ko-KR" sz="1100" b="1" dirty="0" smtClean="0">
                <a:solidFill>
                  <a:srgbClr val="C00000"/>
                </a:solidFill>
              </a:rPr>
              <a:t>.</a:t>
            </a:r>
            <a:endParaRPr lang="ko-KR" altLang="en-US" sz="1100" b="1" dirty="0">
              <a:solidFill>
                <a:srgbClr val="C00000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98"/>
          <a:stretch/>
        </p:blipFill>
        <p:spPr>
          <a:xfrm>
            <a:off x="1477920" y="2509043"/>
            <a:ext cx="314400" cy="28637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94" y="2448508"/>
            <a:ext cx="407450" cy="4074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58253" y="2448508"/>
            <a:ext cx="282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:</a:t>
            </a:r>
            <a:endParaRPr lang="ko-KR" alt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884465" y="2448508"/>
            <a:ext cx="4616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= 1 : 1 </a:t>
            </a:r>
            <a:r>
              <a:rPr lang="ko-KR" altLang="en-US" sz="1100" b="1" dirty="0">
                <a:solidFill>
                  <a:srgbClr val="C00000"/>
                </a:solidFill>
              </a:rPr>
              <a:t>→ </a:t>
            </a:r>
            <a:r>
              <a:rPr lang="ko-KR" altLang="en-US" sz="1100" b="1" dirty="0" smtClean="0">
                <a:solidFill>
                  <a:srgbClr val="C00000"/>
                </a:solidFill>
              </a:rPr>
              <a:t>볼로 배팅한다</a:t>
            </a:r>
            <a:r>
              <a:rPr lang="en-US" altLang="ko-KR" sz="1100" b="1" dirty="0" smtClean="0">
                <a:solidFill>
                  <a:srgbClr val="C00000"/>
                </a:solidFill>
              </a:rPr>
              <a:t>.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99905" y="1704961"/>
            <a:ext cx="282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/>
              <a:t>①</a:t>
            </a:r>
            <a:endParaRPr lang="ko-KR" altLang="en-US" sz="1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17828" y="2484104"/>
            <a:ext cx="282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/>
              <a:t>②</a:t>
            </a:r>
            <a:endParaRPr lang="ko-KR" altLang="en-US" sz="14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17828" y="3263247"/>
            <a:ext cx="282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/>
              <a:t>③</a:t>
            </a:r>
            <a:endParaRPr lang="ko-KR" altLang="en-US" sz="1400" b="1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84" y="3260950"/>
            <a:ext cx="396257" cy="396257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135626" y="3274412"/>
            <a:ext cx="282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→</a:t>
            </a:r>
            <a:endParaRPr lang="ko-KR" altLang="en-US" b="1" dirty="0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920" y="3260950"/>
            <a:ext cx="353341" cy="353341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478" y="3246435"/>
            <a:ext cx="410772" cy="410772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838845" y="3274412"/>
            <a:ext cx="282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→</a:t>
            </a:r>
            <a:endParaRPr lang="ko-KR" alt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2542064" y="3274412"/>
            <a:ext cx="282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→</a:t>
            </a:r>
            <a:endParaRPr lang="ko-KR" altLang="en-US" b="1" dirty="0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9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511" y="3252027"/>
            <a:ext cx="433630" cy="43363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311954" y="3274412"/>
            <a:ext cx="282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→</a:t>
            </a:r>
            <a:endParaRPr lang="ko-KR" altLang="en-US" b="1" dirty="0"/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9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401" y="3252027"/>
            <a:ext cx="433630" cy="43363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192509" y="3284176"/>
            <a:ext cx="77113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상자에서 조각이 등장하면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조각을 합성하여 의상 만들고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의상을 초월하여 다음 등급의 의상 획득</a:t>
            </a:r>
            <a:r>
              <a:rPr lang="en-US" altLang="ko-KR" sz="1100" dirty="0" smtClean="0"/>
              <a:t>!  </a:t>
            </a:r>
            <a:endParaRPr lang="ko-KR" altLang="en-US" sz="1100" dirty="0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01" y="4537156"/>
            <a:ext cx="712741" cy="712741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99904" y="4777936"/>
            <a:ext cx="282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/>
              <a:t>④</a:t>
            </a:r>
            <a:endParaRPr lang="ko-KR" altLang="en-US" sz="1400" b="1" dirty="0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98"/>
          <a:stretch/>
        </p:blipFill>
        <p:spPr>
          <a:xfrm>
            <a:off x="2683380" y="4660949"/>
            <a:ext cx="612676" cy="558073"/>
          </a:xfrm>
          <a:prstGeom prst="rect">
            <a:avLst/>
          </a:prstGeom>
        </p:spPr>
      </p:pic>
      <p:cxnSp>
        <p:nvCxnSpPr>
          <p:cNvPr id="31" name="직선 화살표 연결선 30"/>
          <p:cNvCxnSpPr/>
          <p:nvPr/>
        </p:nvCxnSpPr>
        <p:spPr>
          <a:xfrm>
            <a:off x="1477920" y="4939985"/>
            <a:ext cx="1086979" cy="15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151848" y="4649523"/>
            <a:ext cx="1674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(</a:t>
            </a:r>
            <a:r>
              <a:rPr lang="ko-KR" altLang="en-US" sz="1200" dirty="0" smtClean="0"/>
              <a:t>분해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  <p:sp>
        <p:nvSpPr>
          <p:cNvPr id="34" name="TextBox 33"/>
          <p:cNvSpPr txBox="1"/>
          <p:nvPr/>
        </p:nvSpPr>
        <p:spPr>
          <a:xfrm>
            <a:off x="3877887" y="4537156"/>
            <a:ext cx="5245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/>
              <a:t>※</a:t>
            </a:r>
            <a:r>
              <a:rPr lang="ko-KR" altLang="en-US" sz="1200" b="1" dirty="0" smtClean="0"/>
              <a:t>조각을 분해하면 볼이 되는데 </a:t>
            </a:r>
            <a:r>
              <a:rPr lang="en-US" altLang="ko-KR" sz="1200" b="1" dirty="0" smtClean="0"/>
              <a:t>1:0.8</a:t>
            </a:r>
            <a:r>
              <a:rPr lang="ko-KR" altLang="en-US" sz="1200" b="1" dirty="0" smtClean="0"/>
              <a:t>의 비율로 바뀐다</a:t>
            </a:r>
            <a:r>
              <a:rPr lang="en-US" altLang="ko-KR" sz="1200" b="1" dirty="0" smtClean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 smtClean="0"/>
              <a:t>동 조각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실제가격 </a:t>
            </a:r>
            <a:r>
              <a:rPr lang="en-US" altLang="ko-KR" sz="1200" dirty="0" smtClean="0"/>
              <a:t>1,000</a:t>
            </a:r>
            <a:r>
              <a:rPr lang="ko-KR" altLang="en-US" sz="1200" dirty="0" smtClean="0"/>
              <a:t>다이아 → 분해 시 </a:t>
            </a:r>
            <a:r>
              <a:rPr lang="en-US" altLang="ko-KR" sz="1200" dirty="0" smtClean="0"/>
              <a:t>800</a:t>
            </a:r>
            <a:r>
              <a:rPr lang="ko-KR" altLang="en-US" sz="1200" dirty="0" smtClean="0"/>
              <a:t>볼</a:t>
            </a:r>
            <a:endParaRPr lang="en-US" altLang="ko-KR" sz="1200" dirty="0" smtClean="0"/>
          </a:p>
          <a:p>
            <a:r>
              <a:rPr lang="ko-KR" altLang="en-US" sz="1200" dirty="0" smtClean="0"/>
              <a:t>은 </a:t>
            </a:r>
            <a:r>
              <a:rPr lang="ko-KR" altLang="en-US" sz="1200" dirty="0"/>
              <a:t>조각 </a:t>
            </a:r>
            <a:r>
              <a:rPr lang="en-US" altLang="ko-KR" sz="1200" dirty="0"/>
              <a:t>: </a:t>
            </a:r>
            <a:r>
              <a:rPr lang="ko-KR" altLang="en-US" sz="1200" dirty="0"/>
              <a:t>실제가격 </a:t>
            </a:r>
            <a:r>
              <a:rPr lang="en-US" altLang="ko-KR" sz="1200" dirty="0" smtClean="0"/>
              <a:t>10,000</a:t>
            </a:r>
            <a:r>
              <a:rPr lang="ko-KR" altLang="en-US" sz="1200" dirty="0"/>
              <a:t>다이아 → 분해 시 </a:t>
            </a:r>
            <a:r>
              <a:rPr lang="en-US" altLang="ko-KR" sz="1200" dirty="0" smtClean="0"/>
              <a:t>8,000</a:t>
            </a:r>
            <a:r>
              <a:rPr lang="ko-KR" altLang="en-US" sz="1200" dirty="0"/>
              <a:t>볼</a:t>
            </a:r>
            <a:endParaRPr lang="en-US" altLang="ko-KR" sz="1200" dirty="0"/>
          </a:p>
          <a:p>
            <a:r>
              <a:rPr lang="ko-KR" altLang="en-US" sz="1200" dirty="0" smtClean="0"/>
              <a:t>금 </a:t>
            </a:r>
            <a:r>
              <a:rPr lang="ko-KR" altLang="en-US" sz="1200" dirty="0"/>
              <a:t>조각 </a:t>
            </a:r>
            <a:r>
              <a:rPr lang="en-US" altLang="ko-KR" sz="1200" dirty="0"/>
              <a:t>: </a:t>
            </a:r>
            <a:r>
              <a:rPr lang="ko-KR" altLang="en-US" sz="1200" dirty="0"/>
              <a:t>실제가격 </a:t>
            </a:r>
            <a:r>
              <a:rPr lang="en-US" altLang="ko-KR" sz="1200" dirty="0" smtClean="0"/>
              <a:t>25,000</a:t>
            </a:r>
            <a:r>
              <a:rPr lang="ko-KR" altLang="en-US" sz="1200" dirty="0"/>
              <a:t>다이아 → 분해 시 </a:t>
            </a:r>
            <a:r>
              <a:rPr lang="en-US" altLang="ko-KR" sz="1200" dirty="0" smtClean="0"/>
              <a:t>20,000</a:t>
            </a:r>
            <a:r>
              <a:rPr lang="ko-KR" altLang="en-US" sz="1200" dirty="0"/>
              <a:t>볼</a:t>
            </a:r>
            <a:endParaRPr lang="en-US" altLang="ko-KR" sz="1200" dirty="0"/>
          </a:p>
          <a:p>
            <a:r>
              <a:rPr lang="ko-KR" altLang="en-US" sz="1200" dirty="0" smtClean="0"/>
              <a:t>티타늄 </a:t>
            </a:r>
            <a:r>
              <a:rPr lang="ko-KR" altLang="en-US" sz="1200" dirty="0"/>
              <a:t>조각 </a:t>
            </a:r>
            <a:r>
              <a:rPr lang="en-US" altLang="ko-KR" sz="1200" dirty="0"/>
              <a:t>: </a:t>
            </a:r>
            <a:r>
              <a:rPr lang="ko-KR" altLang="en-US" sz="1200" dirty="0"/>
              <a:t>실제가격 </a:t>
            </a:r>
            <a:r>
              <a:rPr lang="en-US" altLang="ko-KR" sz="1200" dirty="0" smtClean="0"/>
              <a:t>40,000</a:t>
            </a:r>
            <a:r>
              <a:rPr lang="ko-KR" altLang="en-US" sz="1200" dirty="0"/>
              <a:t>다이아 → 분해 시 </a:t>
            </a:r>
            <a:r>
              <a:rPr lang="en-US" altLang="ko-KR" sz="1200" dirty="0" smtClean="0"/>
              <a:t>32,000</a:t>
            </a:r>
            <a:r>
              <a:rPr lang="ko-KR" altLang="en-US" sz="1200" dirty="0" smtClean="0"/>
              <a:t>볼</a:t>
            </a:r>
            <a:endParaRPr lang="en-US" altLang="ko-KR" sz="1200" dirty="0"/>
          </a:p>
        </p:txBody>
      </p:sp>
      <p:sp>
        <p:nvSpPr>
          <p:cNvPr id="35" name="TextBox 34"/>
          <p:cNvSpPr txBox="1"/>
          <p:nvPr/>
        </p:nvSpPr>
        <p:spPr>
          <a:xfrm>
            <a:off x="1167744" y="4979629"/>
            <a:ext cx="1674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(80%)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199419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2554</TotalTime>
  <Words>463</Words>
  <Application>Microsoft Office PowerPoint</Application>
  <PresentationFormat>와이드스크린</PresentationFormat>
  <Paragraphs>104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Windows 사용자</cp:lastModifiedBy>
  <cp:revision>113</cp:revision>
  <dcterms:created xsi:type="dcterms:W3CDTF">2018-09-12T23:08:45Z</dcterms:created>
  <dcterms:modified xsi:type="dcterms:W3CDTF">2018-10-31T01:34:03Z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C:\Users\yeyoung1992\Desktop\20181012 기획서.pptx</vt:lpwstr>
  </property>
</Properties>
</file>